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7" r:id="rId6"/>
    <p:sldId id="268" r:id="rId7"/>
    <p:sldId id="269" r:id="rId8"/>
    <p:sldId id="270" r:id="rId9"/>
    <p:sldId id="271" r:id="rId10"/>
    <p:sldId id="272" r:id="rId11"/>
    <p:sldId id="277" r:id="rId12"/>
    <p:sldId id="278" r:id="rId13"/>
    <p:sldId id="279" r:id="rId14"/>
    <p:sldId id="280" r:id="rId15"/>
    <p:sldId id="281" r:id="rId16"/>
    <p:sldId id="282" r:id="rId17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9E0E9-6CCD-4753-83B3-004704BEA97C}" v="6" dt="2020-09-16T14:38:24.795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6182" autoAdjust="0"/>
  </p:normalViewPr>
  <p:slideViewPr>
    <p:cSldViewPr showGuides="1">
      <p:cViewPr varScale="1">
        <p:scale>
          <a:sx n="67" d="100"/>
          <a:sy n="67" d="100"/>
        </p:scale>
        <p:origin x="56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10/13/2021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059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753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43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r>
              <a:rPr lang="en-US"/>
              <a:t>Who does this portion?  </a:t>
            </a:r>
            <a:endParaRPr/>
          </a:p>
        </p:txBody>
      </p:sp>
      <p:sp>
        <p:nvSpPr>
          <p:cNvPr id="216" name="Google Shape;216;p16:notes"/>
          <p:cNvSpPr txBox="1">
            <a:spLocks noGrp="1"/>
          </p:cNvSpPr>
          <p:nvPr>
            <p:ph type="sldNum" idx="12"/>
          </p:nvPr>
        </p:nvSpPr>
        <p:spPr>
          <a:xfrm>
            <a:off x="4059181" y="8977137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23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28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85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42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r>
              <a:rPr lang="en-US"/>
              <a:t>Developmental meeting parent opportunity to provide input, held in spring</a:t>
            </a: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4059181" y="8977137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43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69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19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716619" y="4489391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r>
              <a:rPr lang="en-US"/>
              <a:t>You are your child’s advocate</a:t>
            </a:r>
            <a:endParaRPr/>
          </a:p>
        </p:txBody>
      </p:sp>
      <p:sp>
        <p:nvSpPr>
          <p:cNvPr id="188" name="Google Shape;188;p12:notes"/>
          <p:cNvSpPr txBox="1">
            <a:spLocks noGrp="1"/>
          </p:cNvSpPr>
          <p:nvPr>
            <p:ph type="sldNum" idx="12"/>
          </p:nvPr>
        </p:nvSpPr>
        <p:spPr>
          <a:xfrm>
            <a:off x="4059181" y="8977137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53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10/13/2021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5194828" y="1535113"/>
            <a:ext cx="5387797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5194828" y="2174875"/>
            <a:ext cx="5387797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2000"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 sz="1800"/>
            </a:lvl3pPr>
            <a:lvl4pPr marL="1828800" lvl="3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  <a:defRPr sz="1600"/>
            </a:lvl5pPr>
            <a:lvl6pPr marL="2743200" lvl="5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■"/>
              <a:defRPr sz="1600"/>
            </a:lvl6pPr>
            <a:lvl7pPr marL="3200400" lvl="6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  <a:defRPr sz="1600"/>
            </a:lvl8pPr>
            <a:lvl9pPr marL="4114800" lvl="8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■"/>
              <a:defRPr sz="1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609441" y="377882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ldNum" idx="12"/>
          </p:nvPr>
        </p:nvSpPr>
        <p:spPr>
          <a:xfrm>
            <a:off x="203147" y="133350"/>
            <a:ext cx="2844059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5194828" y="1535113"/>
            <a:ext cx="5387797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2"/>
          </p:nvPr>
        </p:nvSpPr>
        <p:spPr>
          <a:xfrm>
            <a:off x="5194828" y="2174875"/>
            <a:ext cx="5387797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2000"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 sz="1800"/>
            </a:lvl3pPr>
            <a:lvl4pPr marL="1828800" lvl="3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  <a:defRPr sz="1600"/>
            </a:lvl5pPr>
            <a:lvl6pPr marL="2743200" lvl="5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■"/>
              <a:defRPr sz="1600"/>
            </a:lvl6pPr>
            <a:lvl7pPr marL="3200400" lvl="6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  <a:defRPr sz="1600"/>
            </a:lvl8pPr>
            <a:lvl9pPr marL="4114800" lvl="8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■"/>
              <a:defRPr sz="1600"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609441" y="377882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203147" y="133350"/>
            <a:ext cx="2844059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5194828" y="1535113"/>
            <a:ext cx="5387797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2"/>
          </p:nvPr>
        </p:nvSpPr>
        <p:spPr>
          <a:xfrm>
            <a:off x="5194828" y="2174875"/>
            <a:ext cx="5387797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2000"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 sz="1800"/>
            </a:lvl3pPr>
            <a:lvl4pPr marL="1828800" lvl="3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  <a:defRPr sz="1600"/>
            </a:lvl5pPr>
            <a:lvl6pPr marL="2743200" lvl="5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■"/>
              <a:defRPr sz="1600"/>
            </a:lvl6pPr>
            <a:lvl7pPr marL="3200400" lvl="6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  <a:defRPr sz="1600"/>
            </a:lvl8pPr>
            <a:lvl9pPr marL="4114800" lvl="8" indent="-309879" algn="l" rtl="0">
              <a:spcBef>
                <a:spcPts val="1000"/>
              </a:spcBef>
              <a:spcAft>
                <a:spcPts val="0"/>
              </a:spcAft>
              <a:buSzPts val="128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title"/>
          </p:nvPr>
        </p:nvSpPr>
        <p:spPr>
          <a:xfrm>
            <a:off x="609441" y="377882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203147" y="133350"/>
            <a:ext cx="2844059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I, Part A Annual Overview of the </a:t>
            </a:r>
            <a:br>
              <a:rPr lang="en-US" dirty="0"/>
            </a:br>
            <a:r>
              <a:rPr lang="en-US" dirty="0"/>
              <a:t>Title I program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Crookshank Elementary School</a:t>
            </a:r>
            <a:br>
              <a:rPr lang="en-US" dirty="0"/>
            </a:br>
            <a:r>
              <a:rPr lang="en-US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body" idx="2"/>
          </p:nvPr>
        </p:nvSpPr>
        <p:spPr>
          <a:xfrm>
            <a:off x="5986112" y="656550"/>
            <a:ext cx="4497900" cy="5544900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080"/>
            </a:pPr>
            <a:r>
              <a:rPr lang="en-US" sz="2600" dirty="0"/>
              <a:t>School and parent partnerships are built within Advisory Councils (School and District) </a:t>
            </a:r>
            <a:endParaRPr sz="2600" dirty="0"/>
          </a:p>
          <a:p>
            <a:pPr marL="342900" indent="-342900">
              <a:buSzPts val="2080"/>
            </a:pPr>
            <a:r>
              <a:rPr lang="en-US" sz="2600" dirty="0"/>
              <a:t>School provides opportunities for parents to volunteer time and talents</a:t>
            </a:r>
            <a:endParaRPr sz="2600" dirty="0"/>
          </a:p>
          <a:p>
            <a:pPr marL="342900" indent="-342900">
              <a:buSzPts val="2080"/>
            </a:pPr>
            <a:r>
              <a:rPr lang="en-US" sz="2600" dirty="0"/>
              <a:t>School offers parent workshops, trainings, parent/teacher conferences, and Family Resource Centers </a:t>
            </a:r>
            <a:endParaRPr dirty="0"/>
          </a:p>
          <a:p>
            <a:pPr marL="342900" indent="-220980">
              <a:buNone/>
            </a:pPr>
            <a:endParaRPr dirty="0"/>
          </a:p>
        </p:txBody>
      </p:sp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608012" y="656550"/>
            <a:ext cx="5378113" cy="12484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200"/>
            </a:pPr>
            <a:r>
              <a:rPr lang="en-US" b="1" dirty="0"/>
              <a:t>School and Parents </a:t>
            </a:r>
            <a:br>
              <a:rPr lang="en-US" b="1" dirty="0"/>
            </a:br>
            <a:endParaRPr b="1" dirty="0"/>
          </a:p>
        </p:txBody>
      </p:sp>
      <p:pic>
        <p:nvPicPr>
          <p:cNvPr id="199" name="Google Shape;199;p24" descr="http://www.quickenloans.com/blog/wp-content/uploads/2014/10/iStock_000023559651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96788"/>
            <a:ext cx="4444340" cy="3037212"/>
          </a:xfrm>
          <a:prstGeom prst="rect">
            <a:avLst/>
          </a:prstGeom>
          <a:noFill/>
          <a:ln w="38100" cap="flat" cmpd="sng">
            <a:solidFill>
              <a:srgbClr val="9FC5E8"/>
            </a:solidFill>
            <a:prstDash val="dot"/>
            <a:round/>
            <a:headEnd type="none" w="sm" len="sm"/>
            <a:tailEnd type="none" w="sm" len="sm"/>
          </a:ln>
          <a:effectLst>
            <a:outerShdw blurRad="190500" dist="295275" dir="8220000" algn="tl" rotWithShape="0">
              <a:srgbClr val="000000">
                <a:alpha val="6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5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2414212" y="1797638"/>
            <a:ext cx="7360500" cy="505200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SzPts val="1632"/>
            </a:pPr>
            <a:r>
              <a:rPr lang="en-US" sz="2040" dirty="0"/>
              <a:t>The McKinney-Vento Act: Who are eligible for services?</a:t>
            </a:r>
            <a:endParaRPr sz="2040" dirty="0"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2312519" y="2521891"/>
            <a:ext cx="7563900" cy="3951300"/>
          </a:xfrm>
          <a:prstGeom prst="rect">
            <a:avLst/>
          </a:prstGeom>
          <a:noFill/>
          <a:ln w="2857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   Families who, due to a loss of housing, live:</a:t>
            </a:r>
            <a:endParaRPr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 a shelter, motel, vehicle, or campground</a:t>
            </a:r>
            <a:endParaRPr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on the street </a:t>
            </a:r>
            <a:endParaRPr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 abandoned buildings</a:t>
            </a:r>
            <a:endParaRPr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or are doubled-up with relatives or friends </a:t>
            </a:r>
            <a:endParaRPr dirty="0"/>
          </a:p>
          <a:p>
            <a:pPr marL="457200" lvl="1" indent="0">
              <a:buNone/>
            </a:pPr>
            <a:endParaRPr dirty="0"/>
          </a:p>
          <a:p>
            <a:pPr marL="457200" lvl="1" indent="0">
              <a:buSzPts val="1920"/>
              <a:buNone/>
            </a:pPr>
            <a:r>
              <a:rPr lang="en-US" sz="2400" b="1" dirty="0"/>
              <a:t>Eligible children in transition have rights and privileges under the McKinney-Vento Act.</a:t>
            </a:r>
            <a:endParaRPr sz="2400" b="1" dirty="0"/>
          </a:p>
          <a:p>
            <a:pPr marL="742950" lvl="1" indent="-184150">
              <a:buNone/>
            </a:pPr>
            <a:endParaRPr dirty="0"/>
          </a:p>
        </p:txBody>
      </p:sp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2139862" y="337200"/>
            <a:ext cx="7909200" cy="1241400"/>
          </a:xfrm>
          <a:prstGeom prst="rect">
            <a:avLst/>
          </a:prstGeom>
          <a:noFill/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3780"/>
            </a:pPr>
            <a:r>
              <a:rPr lang="en-US" sz="3780" b="1" dirty="0"/>
              <a:t>Students Experiencing a Time of Transition</a:t>
            </a:r>
            <a:endParaRPr sz="3780" b="1" dirty="0"/>
          </a:p>
        </p:txBody>
      </p:sp>
    </p:spTree>
    <p:extLst>
      <p:ext uri="{BB962C8B-B14F-4D97-AF65-F5344CB8AC3E}">
        <p14:creationId xmlns:p14="http://schemas.microsoft.com/office/powerpoint/2010/main" val="2366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body" idx="2"/>
          </p:nvPr>
        </p:nvSpPr>
        <p:spPr>
          <a:xfrm>
            <a:off x="1217612" y="2131700"/>
            <a:ext cx="10058400" cy="4196100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Every school district has a Transition Education Liaison who helps to:</a:t>
            </a:r>
            <a:endParaRPr dirty="0"/>
          </a:p>
          <a:p>
            <a:pPr marL="342900" indent="-342900"/>
            <a:r>
              <a:rPr lang="en-US" dirty="0"/>
              <a:t>Decide which school would be best for the child</a:t>
            </a:r>
            <a:endParaRPr dirty="0"/>
          </a:p>
          <a:p>
            <a:pPr marL="342900" indent="-342900"/>
            <a:r>
              <a:rPr lang="en-US" dirty="0"/>
              <a:t>Communicate with the school </a:t>
            </a:r>
            <a:endParaRPr dirty="0"/>
          </a:p>
          <a:p>
            <a:pPr marL="342900" indent="-342900"/>
            <a:r>
              <a:rPr lang="en-US" dirty="0"/>
              <a:t>Provide school supplies, uniforms, supplemental services and free school meals </a:t>
            </a:r>
            <a:endParaRPr dirty="0"/>
          </a:p>
          <a:p>
            <a:pPr marL="342900" indent="-342900"/>
            <a:r>
              <a:rPr lang="en-US" dirty="0"/>
              <a:t>Set up transportation to and from the school of origin</a:t>
            </a:r>
            <a:endParaRPr dirty="0"/>
          </a:p>
          <a:p>
            <a:pPr marL="342900" indent="-342900"/>
            <a:r>
              <a:rPr lang="en-US" dirty="0"/>
              <a:t>Find community support </a:t>
            </a:r>
          </a:p>
          <a:p>
            <a:pPr marL="342900" indent="-342900"/>
            <a:r>
              <a:rPr lang="en-US" dirty="0"/>
              <a:t>Please reach out if you need assistance</a:t>
            </a:r>
            <a:endParaRPr dirty="0"/>
          </a:p>
          <a:p>
            <a:pPr marL="342900" indent="-220980">
              <a:buNone/>
            </a:pPr>
            <a:endParaRPr dirty="0"/>
          </a:p>
          <a:p>
            <a:pPr marL="342900" indent="-220980">
              <a:buNone/>
            </a:pPr>
            <a:endParaRPr dirty="0"/>
          </a:p>
        </p:txBody>
      </p:sp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1141412" y="530200"/>
            <a:ext cx="10363200" cy="1280100"/>
          </a:xfrm>
          <a:prstGeom prst="rect">
            <a:avLst/>
          </a:prstGeom>
          <a:noFill/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3780"/>
            </a:pPr>
            <a:r>
              <a:rPr lang="en-US" sz="3780" b="1" dirty="0"/>
              <a:t>Students Experiencing a Time of Transition</a:t>
            </a:r>
            <a:endParaRPr sz="3780" b="1" dirty="0"/>
          </a:p>
        </p:txBody>
      </p:sp>
    </p:spTree>
    <p:extLst>
      <p:ext uri="{BB962C8B-B14F-4D97-AF65-F5344CB8AC3E}">
        <p14:creationId xmlns:p14="http://schemas.microsoft.com/office/powerpoint/2010/main" val="8437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ack father and son with pencils on fl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288607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Google Shape;218;p27"/>
          <p:cNvSpPr txBox="1">
            <a:spLocks noGrp="1"/>
          </p:cNvSpPr>
          <p:nvPr>
            <p:ph type="body" idx="2"/>
          </p:nvPr>
        </p:nvSpPr>
        <p:spPr>
          <a:xfrm>
            <a:off x="531812" y="152400"/>
            <a:ext cx="9525000" cy="4648200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3200"/>
              <a:buNone/>
            </a:pP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Parents are our greatest partners and advocate in their child’s education!</a:t>
            </a:r>
            <a:endParaRPr sz="6000" i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0A0933-C6C7-4E6E-81E0-AF86CD86C34B}"/>
              </a:ext>
            </a:extLst>
          </p:cNvPr>
          <p:cNvSpPr txBox="1"/>
          <p:nvPr/>
        </p:nvSpPr>
        <p:spPr>
          <a:xfrm>
            <a:off x="958849" y="2886075"/>
            <a:ext cx="449580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/>
              <a:t>Thank you for supporting our Cougars!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77011A-092E-4CA8-A600-CD683487A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349" y="4031004"/>
            <a:ext cx="2590800" cy="24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body" idx="2"/>
          </p:nvPr>
        </p:nvSpPr>
        <p:spPr>
          <a:xfrm>
            <a:off x="2249762" y="2138175"/>
            <a:ext cx="3844500" cy="3855000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560"/>
              <a:buNone/>
            </a:pPr>
            <a:r>
              <a:rPr lang="en-US" sz="3200" dirty="0"/>
              <a:t>Federal guidelines require Title I schools to hold an Annual Meeting to explain and discuss Title I programs and requirements.</a:t>
            </a:r>
            <a:endParaRPr dirty="0"/>
          </a:p>
          <a:p>
            <a:pPr marL="342900" indent="-220980">
              <a:buNone/>
            </a:pPr>
            <a:endParaRPr dirty="0"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2468762" y="752500"/>
            <a:ext cx="8273850" cy="9576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200"/>
            </a:pPr>
            <a:r>
              <a:rPr lang="en-US" sz="6000" b="1" dirty="0"/>
              <a:t>Purpose of Meeting</a:t>
            </a:r>
            <a:endParaRPr sz="6000" dirty="0"/>
          </a:p>
        </p:txBody>
      </p:sp>
      <p:pic>
        <p:nvPicPr>
          <p:cNvPr id="117" name="Google Shape;117;p13" descr="Elementary Computer.png"/>
          <p:cNvPicPr preferRelativeResize="0"/>
          <p:nvPr/>
        </p:nvPicPr>
        <p:blipFill rotWithShape="1">
          <a:blip r:embed="rId3">
            <a:alphaModFix/>
          </a:blip>
          <a:srcRect l="11212" t="14363" r="10752" b="14041"/>
          <a:stretch/>
        </p:blipFill>
        <p:spPr>
          <a:xfrm>
            <a:off x="7008812" y="2590800"/>
            <a:ext cx="3844636" cy="2783455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dot"/>
            <a:round/>
            <a:headEnd type="none" w="sm" len="sm"/>
            <a:tailEnd type="none" w="sm" len="sm"/>
          </a:ln>
          <a:effectLst>
            <a:outerShdw blurRad="185738" dist="114300" dir="1800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9664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2208212" y="1852178"/>
            <a:ext cx="4241400" cy="1209300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marL="0" indent="0">
              <a:spcBef>
                <a:spcPts val="0"/>
              </a:spcBef>
              <a:buSzPts val="2080"/>
            </a:pPr>
            <a:r>
              <a:rPr lang="en-US" sz="3600" dirty="0"/>
              <a:t>Title I is a federal grant that:</a:t>
            </a:r>
            <a:endParaRPr sz="3600" dirty="0"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2"/>
          </p:nvPr>
        </p:nvSpPr>
        <p:spPr>
          <a:xfrm>
            <a:off x="1921412" y="3847400"/>
            <a:ext cx="8346000" cy="2180100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080"/>
            </a:pPr>
            <a:r>
              <a:rPr lang="en-US" sz="2600" dirty="0"/>
              <a:t>provides supplemental funds to approved schools to meet educational goals</a:t>
            </a:r>
            <a:endParaRPr dirty="0"/>
          </a:p>
          <a:p>
            <a:pPr marL="342900" indent="-342900">
              <a:buSzPts val="2080"/>
            </a:pPr>
            <a:r>
              <a:rPr lang="en-US" sz="2600" dirty="0"/>
              <a:t>supports the professional development of teachers</a:t>
            </a:r>
            <a:endParaRPr dirty="0"/>
          </a:p>
          <a:p>
            <a:pPr marL="342900" indent="-342900">
              <a:buSzPts val="2080"/>
            </a:pPr>
            <a:r>
              <a:rPr lang="en-US" sz="2600" dirty="0"/>
              <a:t>supports parent engagement programs </a:t>
            </a:r>
            <a:endParaRPr dirty="0"/>
          </a:p>
          <a:p>
            <a:pPr marL="342900" indent="-200660">
              <a:buSzPts val="2240"/>
              <a:buNone/>
            </a:pPr>
            <a:endParaRPr sz="2800" dirty="0"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3321512" y="262475"/>
            <a:ext cx="5545800" cy="10245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200"/>
            </a:pPr>
            <a:r>
              <a:rPr lang="en-US" sz="6000" b="1" dirty="0"/>
              <a:t>What is Title I?</a:t>
            </a:r>
            <a:endParaRPr sz="6000" dirty="0"/>
          </a:p>
        </p:txBody>
      </p:sp>
      <p:pic>
        <p:nvPicPr>
          <p:cNvPr id="126" name="Google Shape;126;p14" descr="MiddleSchool Latino.png"/>
          <p:cNvPicPr preferRelativeResize="0"/>
          <p:nvPr/>
        </p:nvPicPr>
        <p:blipFill rotWithShape="1">
          <a:blip r:embed="rId3">
            <a:alphaModFix/>
          </a:blip>
          <a:srcRect l="10547" t="11806" r="9618" b="14325"/>
          <a:stretch/>
        </p:blipFill>
        <p:spPr>
          <a:xfrm>
            <a:off x="6948792" y="1582221"/>
            <a:ext cx="2835950" cy="1969938"/>
          </a:xfrm>
          <a:prstGeom prst="rect">
            <a:avLst/>
          </a:prstGeom>
          <a:noFill/>
          <a:ln>
            <a:noFill/>
          </a:ln>
          <a:effectLst>
            <a:outerShdw blurRad="57150" dist="219075" dir="1800000" algn="bl" rotWithShape="0">
              <a:srgbClr val="000000">
                <a:alpha val="7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2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 descr="Image result for pictures of children in classro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894" y="4518404"/>
            <a:ext cx="3192125" cy="17867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295275" dir="8460000" algn="bl" rotWithShape="0">
              <a:srgbClr val="000000"/>
            </a:outerShdw>
          </a:effectLst>
        </p:spPr>
      </p:pic>
      <p:pic>
        <p:nvPicPr>
          <p:cNvPr id="132" name="Google Shape;132;p15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408" y="4648200"/>
            <a:ext cx="3605203" cy="1981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285750" dir="1800000" algn="bl" rotWithShape="0">
              <a:srgbClr val="000000"/>
            </a:outerShdw>
          </a:effectLst>
        </p:spPr>
      </p:pic>
      <p:pic>
        <p:nvPicPr>
          <p:cNvPr id="133" name="Google Shape;133;p15" descr="Image result for pictures of students conducting experimen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4635" y="1430010"/>
            <a:ext cx="3278976" cy="221308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57163" dist="285750" dir="19800000" algn="bl" rotWithShape="0">
              <a:srgbClr val="000000"/>
            </a:outerShdw>
          </a:effectLst>
        </p:spPr>
      </p:pic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1990262" y="295975"/>
            <a:ext cx="82083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200"/>
            </a:pPr>
            <a:r>
              <a:rPr lang="en-US" sz="4800" b="1" dirty="0"/>
              <a:t>Schoolwide Title I Programs</a:t>
            </a:r>
            <a:endParaRPr sz="4800" dirty="0"/>
          </a:p>
        </p:txBody>
      </p:sp>
      <p:pic>
        <p:nvPicPr>
          <p:cNvPr id="136" name="Google Shape;136;p15" descr="Image result for pictures of students conducting experimen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012" y="1277462"/>
            <a:ext cx="2971801" cy="221310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285750" dir="12600000" algn="bl" rotWithShape="0">
              <a:srgbClr val="000000"/>
            </a:outerShdw>
          </a:effectLst>
        </p:spPr>
      </p:pic>
      <p:pic>
        <p:nvPicPr>
          <p:cNvPr id="137" name="Google Shape;137;p15" descr="Related 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8412" y="2901103"/>
            <a:ext cx="4297757" cy="220429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23825" dir="5400000" algn="bl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53297" y="3438552"/>
            <a:ext cx="23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Tutoring Opportunities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0412" y="5190186"/>
            <a:ext cx="2232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Coaches:</a:t>
            </a:r>
          </a:p>
          <a:p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    Reading</a:t>
            </a:r>
          </a:p>
          <a:p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    Math</a:t>
            </a:r>
          </a:p>
          <a:p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    Science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7876" y="1376433"/>
            <a:ext cx="228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Equipment,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Materials,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Trainings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9412" y="3730150"/>
            <a:ext cx="375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Parent and Family Engagement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30812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body" idx="2"/>
          </p:nvPr>
        </p:nvSpPr>
        <p:spPr>
          <a:xfrm>
            <a:off x="6043112" y="1641825"/>
            <a:ext cx="4166100" cy="4149376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080"/>
            </a:pPr>
            <a:r>
              <a:rPr lang="en-US" sz="2600" dirty="0"/>
              <a:t>Referred to as the PFEP</a:t>
            </a:r>
            <a:endParaRPr dirty="0"/>
          </a:p>
          <a:p>
            <a:pPr marL="342900" indent="-342900">
              <a:buSzPts val="2080"/>
            </a:pPr>
            <a:r>
              <a:rPr lang="en-US" sz="2600" dirty="0"/>
              <a:t>Describes how the school will carry out the parental engagement requirements</a:t>
            </a:r>
            <a:endParaRPr dirty="0"/>
          </a:p>
          <a:p>
            <a:pPr marL="342900" indent="-342900">
              <a:buSzPts val="2080"/>
            </a:pPr>
            <a:r>
              <a:rPr lang="en-US" sz="2600" dirty="0"/>
              <a:t>Developed jointly with parents </a:t>
            </a:r>
            <a:endParaRPr sz="2600" dirty="0"/>
          </a:p>
          <a:p>
            <a:pPr marL="342900" indent="-210820">
              <a:buSzPts val="2080"/>
              <a:buNone/>
            </a:pPr>
            <a:endParaRPr sz="2600" dirty="0"/>
          </a:p>
          <a:p>
            <a:pPr marL="342900" indent="-200660">
              <a:buSzPts val="2240"/>
              <a:buNone/>
            </a:pPr>
            <a:endParaRPr sz="2800" dirty="0"/>
          </a:p>
        </p:txBody>
      </p:sp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1903412" y="381000"/>
            <a:ext cx="9144000" cy="945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200"/>
            </a:pPr>
            <a:r>
              <a:rPr lang="en-US" sz="4000" b="1" dirty="0"/>
              <a:t>Parent and Family Engagement Plan</a:t>
            </a:r>
            <a:endParaRPr sz="4000" b="1" dirty="0"/>
          </a:p>
        </p:txBody>
      </p:sp>
      <p:pic>
        <p:nvPicPr>
          <p:cNvPr id="3074" name="Picture 2" descr="Parents giving children a piggyba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18333" r="7537"/>
          <a:stretch/>
        </p:blipFill>
        <p:spPr bwMode="auto">
          <a:xfrm>
            <a:off x="1141412" y="2667000"/>
            <a:ext cx="4191001" cy="27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2"/>
          </p:nvPr>
        </p:nvSpPr>
        <p:spPr>
          <a:xfrm>
            <a:off x="1598612" y="2057400"/>
            <a:ext cx="9067800" cy="3742275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1700"/>
              <a:buNone/>
            </a:pPr>
            <a:endParaRPr lang="en-US" sz="2125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1700"/>
              <a:buNone/>
            </a:pPr>
            <a:r>
              <a:rPr lang="en-US" b="1" dirty="0"/>
              <a:t>Title I schools must:</a:t>
            </a:r>
            <a:endParaRPr sz="2800" dirty="0"/>
          </a:p>
          <a:p>
            <a:pPr marL="342900" indent="-342900">
              <a:lnSpc>
                <a:spcPct val="80000"/>
              </a:lnSpc>
              <a:buSzPts val="1700"/>
            </a:pPr>
            <a:r>
              <a:rPr lang="en-US" dirty="0"/>
              <a:t>Provide information on how the school works with parents, community, volunteers, and business partnerships to increase student achievement</a:t>
            </a:r>
            <a:endParaRPr sz="2800" dirty="0"/>
          </a:p>
          <a:p>
            <a:pPr marL="342900" indent="-342900">
              <a:lnSpc>
                <a:spcPct val="80000"/>
              </a:lnSpc>
              <a:buSzPts val="1700"/>
            </a:pPr>
            <a:r>
              <a:rPr lang="en-US" dirty="0"/>
              <a:t>Provide trainings to staff on effective strategies to engage parents in their children’s education</a:t>
            </a:r>
            <a:endParaRPr sz="2800" dirty="0"/>
          </a:p>
          <a:p>
            <a:pPr marL="342900" indent="-342900">
              <a:lnSpc>
                <a:spcPct val="80000"/>
              </a:lnSpc>
              <a:buSzPts val="1700"/>
            </a:pPr>
            <a:r>
              <a:rPr lang="en-US" dirty="0"/>
              <a:t>Provide academic parent trainings designed to increase student achievement</a:t>
            </a:r>
            <a:endParaRPr sz="2800" dirty="0"/>
          </a:p>
          <a:p>
            <a:pPr marL="342900" indent="-342900">
              <a:lnSpc>
                <a:spcPct val="80000"/>
              </a:lnSpc>
              <a:buSzPts val="1700"/>
            </a:pPr>
            <a:r>
              <a:rPr lang="en-US" dirty="0"/>
              <a:t>Explain the curriculum, assessments, and the minimum standards that students are required to meet</a:t>
            </a:r>
            <a:endParaRPr sz="2800" dirty="0"/>
          </a:p>
          <a:p>
            <a:pPr marL="342900" indent="-266700">
              <a:lnSpc>
                <a:spcPct val="80000"/>
              </a:lnSpc>
              <a:buSzPts val="1200"/>
              <a:buNone/>
            </a:pPr>
            <a:endParaRPr sz="1500" dirty="0"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760412" y="685800"/>
            <a:ext cx="10134600" cy="971400"/>
          </a:xfrm>
          <a:prstGeom prst="rect">
            <a:avLst/>
          </a:prstGeom>
          <a:noFill/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4200"/>
            </a:pPr>
            <a:r>
              <a:rPr lang="en-US" b="1" dirty="0"/>
              <a:t>Parent and Family Engagement Plan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3867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body" idx="2"/>
          </p:nvPr>
        </p:nvSpPr>
        <p:spPr>
          <a:xfrm>
            <a:off x="1960108" y="1981200"/>
            <a:ext cx="8354245" cy="3318900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240"/>
            </a:pPr>
            <a:r>
              <a:rPr lang="en-US" sz="2800" dirty="0"/>
              <a:t>Each Title I school must have a School-Parent Compact </a:t>
            </a:r>
          </a:p>
          <a:p>
            <a:pPr marL="342900" indent="-342900">
              <a:spcBef>
                <a:spcPts val="0"/>
              </a:spcBef>
              <a:buSzPts val="2240"/>
            </a:pPr>
            <a:r>
              <a:rPr lang="en-US" sz="2800" dirty="0"/>
              <a:t>The compact sets out the responsibilities of the students, parents, and school staff in striving to raise student achievement </a:t>
            </a:r>
          </a:p>
          <a:p>
            <a:pPr marL="342900" indent="-342900">
              <a:buSzPts val="2240"/>
            </a:pPr>
            <a:r>
              <a:rPr lang="en-US" sz="2800" dirty="0"/>
              <a:t>You completed this compact at the beginning of the year. </a:t>
            </a:r>
            <a:endParaRPr dirty="0"/>
          </a:p>
          <a:p>
            <a:pPr marL="342900" indent="-220980">
              <a:buNone/>
            </a:pPr>
            <a:endParaRPr dirty="0"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2119631" y="609600"/>
            <a:ext cx="8035200" cy="1002300"/>
          </a:xfrm>
          <a:prstGeom prst="rect">
            <a:avLst/>
          </a:prstGeom>
          <a:noFill/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SzPts val="4200"/>
            </a:pPr>
            <a:r>
              <a:rPr lang="en-US" sz="4800" b="1" dirty="0"/>
              <a:t>School-Parent Compact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644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body" idx="2"/>
          </p:nvPr>
        </p:nvSpPr>
        <p:spPr>
          <a:xfrm>
            <a:off x="1979612" y="1157850"/>
            <a:ext cx="7881900" cy="5623949"/>
          </a:xfrm>
          <a:prstGeom prst="rect">
            <a:avLst/>
          </a:prstGeom>
          <a:noFill/>
          <a:ln w="2857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904"/>
              <a:buNone/>
            </a:pPr>
            <a:r>
              <a:rPr lang="en-US" sz="2380" dirty="0"/>
              <a:t>Research by Epstein and Associates in 2009 shows no matter the socio-economic status, when parents are involved, students are more likely to: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904"/>
              <a:buNone/>
            </a:pPr>
            <a:endParaRPr dirty="0"/>
          </a:p>
          <a:p>
            <a:pPr marL="342900" indent="-342900">
              <a:lnSpc>
                <a:spcPct val="80000"/>
              </a:lnSpc>
              <a:buSzPts val="1904"/>
            </a:pPr>
            <a:r>
              <a:rPr lang="en-US" sz="2380" dirty="0"/>
              <a:t>Attend school regularly</a:t>
            </a:r>
            <a:endParaRPr dirty="0"/>
          </a:p>
          <a:p>
            <a:pPr marL="342900" indent="-342900">
              <a:lnSpc>
                <a:spcPct val="80000"/>
              </a:lnSpc>
              <a:buSzPts val="1904"/>
            </a:pPr>
            <a:r>
              <a:rPr lang="en-US" sz="2380" dirty="0"/>
              <a:t>Earn better grades </a:t>
            </a:r>
            <a:endParaRPr dirty="0"/>
          </a:p>
          <a:p>
            <a:pPr marL="342900" indent="-342900">
              <a:lnSpc>
                <a:spcPct val="80000"/>
              </a:lnSpc>
              <a:buSzPts val="1904"/>
            </a:pPr>
            <a:r>
              <a:rPr lang="en-US" sz="2380" dirty="0"/>
              <a:t>Obtain better test scores</a:t>
            </a:r>
            <a:endParaRPr dirty="0"/>
          </a:p>
          <a:p>
            <a:pPr marL="342900" indent="-342900">
              <a:lnSpc>
                <a:spcPct val="80000"/>
              </a:lnSpc>
              <a:buSzPts val="1904"/>
            </a:pPr>
            <a:r>
              <a:rPr lang="en-US" sz="2380" dirty="0"/>
              <a:t>Be promoted to the next grade</a:t>
            </a:r>
            <a:endParaRPr dirty="0"/>
          </a:p>
          <a:p>
            <a:pPr marL="342900" indent="-342900">
              <a:lnSpc>
                <a:spcPct val="80000"/>
              </a:lnSpc>
              <a:buSzPts val="1904"/>
            </a:pPr>
            <a:r>
              <a:rPr lang="en-US" sz="2380" dirty="0"/>
              <a:t>Adapt to change</a:t>
            </a:r>
            <a:endParaRPr dirty="0"/>
          </a:p>
          <a:p>
            <a:pPr marL="342900" indent="-342900">
              <a:lnSpc>
                <a:spcPct val="80000"/>
              </a:lnSpc>
              <a:buSzPts val="1904"/>
            </a:pPr>
            <a:r>
              <a:rPr lang="en-US" sz="2380" dirty="0"/>
              <a:t>Have better social skills</a:t>
            </a:r>
            <a:endParaRPr dirty="0"/>
          </a:p>
          <a:p>
            <a:pPr marL="342900" indent="-342900">
              <a:lnSpc>
                <a:spcPct val="80000"/>
              </a:lnSpc>
              <a:buSzPts val="1904"/>
            </a:pPr>
            <a:r>
              <a:rPr lang="en-US" sz="2380" dirty="0"/>
              <a:t>Graduate</a:t>
            </a:r>
            <a:endParaRPr sz="2380" dirty="0"/>
          </a:p>
          <a:p>
            <a:pPr marL="342900" indent="-342900">
              <a:lnSpc>
                <a:spcPct val="80000"/>
              </a:lnSpc>
              <a:buSzPts val="1904"/>
            </a:pPr>
            <a:r>
              <a:rPr lang="en-US" sz="2380" dirty="0"/>
              <a:t>Continue their education	 </a:t>
            </a:r>
            <a:endParaRPr dirty="0"/>
          </a:p>
          <a:p>
            <a:pPr marL="0" indent="0">
              <a:lnSpc>
                <a:spcPct val="80000"/>
              </a:lnSpc>
              <a:buSzPts val="1632"/>
              <a:buNone/>
            </a:pPr>
            <a:endParaRPr sz="2040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408112" y="222751"/>
            <a:ext cx="9372600" cy="820800"/>
          </a:xfrm>
          <a:prstGeom prst="rect">
            <a:avLst/>
          </a:prstGeom>
          <a:noFill/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4200"/>
            </a:pPr>
            <a:r>
              <a:rPr lang="en-US" b="1" dirty="0"/>
              <a:t>Your Parent Engagement Matters! </a:t>
            </a:r>
            <a:br>
              <a:rPr lang="en-US" b="1" dirty="0"/>
            </a:br>
            <a:endParaRPr sz="2800" b="1" dirty="0"/>
          </a:p>
        </p:txBody>
      </p:sp>
      <p:pic>
        <p:nvPicPr>
          <p:cNvPr id="184" name="Google Shape;184;p22" descr="http://archives.gadoe.org/images/parent_coll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9412" y="3886200"/>
            <a:ext cx="3270861" cy="2753590"/>
          </a:xfrm>
          <a:prstGeom prst="rect">
            <a:avLst/>
          </a:prstGeom>
          <a:noFill/>
          <a:ln w="76200" cap="sq" cmpd="thickThin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3605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body" idx="2"/>
          </p:nvPr>
        </p:nvSpPr>
        <p:spPr>
          <a:xfrm>
            <a:off x="1217612" y="1584101"/>
            <a:ext cx="9525000" cy="2608622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080"/>
            </a:pPr>
            <a:r>
              <a:rPr lang="en-US" sz="2600" dirty="0"/>
              <a:t>School will work with parents to ensure child’s success</a:t>
            </a:r>
            <a:endParaRPr dirty="0"/>
          </a:p>
          <a:p>
            <a:pPr marL="342900" indent="-342900">
              <a:buSzPts val="2080"/>
            </a:pPr>
            <a:r>
              <a:rPr lang="en-US" sz="2600" dirty="0"/>
              <a:t>School and parents should jointly make decisions that affect child’s education</a:t>
            </a:r>
          </a:p>
          <a:p>
            <a:pPr marL="342900" indent="-342900">
              <a:buSzPts val="2080"/>
            </a:pPr>
            <a:r>
              <a:rPr lang="en-US" sz="2600" dirty="0"/>
              <a:t>Your input is vital to your child’s education</a:t>
            </a:r>
            <a:endParaRPr dirty="0"/>
          </a:p>
          <a:p>
            <a:pPr marL="342900" indent="-210820">
              <a:buSzPts val="2080"/>
              <a:buNone/>
            </a:pPr>
            <a:endParaRPr sz="2600" dirty="0"/>
          </a:p>
          <a:p>
            <a:pPr marL="342900" indent="-200660">
              <a:buSzPts val="2240"/>
              <a:buNone/>
            </a:pPr>
            <a:endParaRPr sz="2800" dirty="0"/>
          </a:p>
          <a:p>
            <a:pPr marL="342900" indent="-220980">
              <a:buNone/>
            </a:pPr>
            <a:endParaRPr dirty="0"/>
          </a:p>
        </p:txBody>
      </p:sp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1522412" y="318171"/>
            <a:ext cx="9144000" cy="972300"/>
          </a:xfrm>
          <a:prstGeom prst="rect">
            <a:avLst/>
          </a:prstGeom>
          <a:noFill/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4200"/>
            </a:pPr>
            <a:r>
              <a:rPr lang="en-US" sz="4800" b="1" dirty="0"/>
              <a:t>School and Parent Partnership</a:t>
            </a:r>
            <a:endParaRPr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28" t="15404" r="6455" b="13538"/>
          <a:stretch/>
        </p:blipFill>
        <p:spPr>
          <a:xfrm>
            <a:off x="2596765" y="4486353"/>
            <a:ext cx="6949447" cy="21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35b36d85-6d05-4638-8600-2f113d8e42b8" xsi:nil="true"/>
    <FolderType xmlns="35b36d85-6d05-4638-8600-2f113d8e42b8" xsi:nil="true"/>
    <Templates xmlns="35b36d85-6d05-4638-8600-2f113d8e42b8" xsi:nil="true"/>
    <Members xmlns="35b36d85-6d05-4638-8600-2f113d8e42b8">
      <UserInfo>
        <DisplayName/>
        <AccountId xsi:nil="true"/>
        <AccountType/>
      </UserInfo>
    </Members>
    <Member_Groups xmlns="35b36d85-6d05-4638-8600-2f113d8e42b8">
      <UserInfo>
        <DisplayName/>
        <AccountId xsi:nil="true"/>
        <AccountType/>
      </UserInfo>
    </Member_Groups>
    <AppVersion xmlns="35b36d85-6d05-4638-8600-2f113d8e42b8" xsi:nil="true"/>
    <Invited_Leaders xmlns="35b36d85-6d05-4638-8600-2f113d8e42b8" xsi:nil="true"/>
    <Owner xmlns="35b36d85-6d05-4638-8600-2f113d8e42b8">
      <UserInfo>
        <DisplayName/>
        <AccountId xsi:nil="true"/>
        <AccountType/>
      </UserInfo>
    </Owner>
    <Teachers xmlns="35b36d85-6d05-4638-8600-2f113d8e42b8">
      <UserInfo>
        <DisplayName/>
        <AccountId xsi:nil="true"/>
        <AccountType/>
      </UserInfo>
    </Teachers>
    <Has_Leaders_Only_SectionGroup xmlns="35b36d85-6d05-4638-8600-2f113d8e42b8" xsi:nil="true"/>
    <TeamsChannelId xmlns="35b36d85-6d05-4638-8600-2f113d8e42b8" xsi:nil="true"/>
    <Invited_Teachers xmlns="35b36d85-6d05-4638-8600-2f113d8e42b8" xsi:nil="true"/>
    <IsNotebookLocked xmlns="35b36d85-6d05-4638-8600-2f113d8e42b8" xsi:nil="true"/>
    <CultureName xmlns="35b36d85-6d05-4638-8600-2f113d8e42b8" xsi:nil="true"/>
    <Students xmlns="35b36d85-6d05-4638-8600-2f113d8e42b8">
      <UserInfo>
        <DisplayName/>
        <AccountId xsi:nil="true"/>
        <AccountType/>
      </UserInfo>
    </Students>
    <Student_Groups xmlns="35b36d85-6d05-4638-8600-2f113d8e42b8">
      <UserInfo>
        <DisplayName/>
        <AccountId xsi:nil="true"/>
        <AccountType/>
      </UserInfo>
    </Student_Groups>
    <Leaders xmlns="35b36d85-6d05-4638-8600-2f113d8e42b8">
      <UserInfo>
        <DisplayName/>
        <AccountId xsi:nil="true"/>
        <AccountType/>
      </UserInfo>
    </Leaders>
    <DefaultSectionNames xmlns="35b36d85-6d05-4638-8600-2f113d8e42b8" xsi:nil="true"/>
    <Invited_Students xmlns="35b36d85-6d05-4638-8600-2f113d8e42b8" xsi:nil="true"/>
    <Self_Registration_Enabled xmlns="35b36d85-6d05-4638-8600-2f113d8e42b8" xsi:nil="true"/>
    <Has_Teacher_Only_SectionGroup xmlns="35b36d85-6d05-4638-8600-2f113d8e42b8" xsi:nil="true"/>
    <Is_Collaboration_Space_Locked xmlns="35b36d85-6d05-4638-8600-2f113d8e42b8" xsi:nil="true"/>
    <Invited_Members xmlns="35b36d85-6d05-4638-8600-2f113d8e42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8E523BB8A5145B36CE9EC62825A7C" ma:contentTypeVersion="36" ma:contentTypeDescription="Create a new document." ma:contentTypeScope="" ma:versionID="9e23ee48ce4efd23903a1e456e68f14e">
  <xsd:schema xmlns:xsd="http://www.w3.org/2001/XMLSchema" xmlns:xs="http://www.w3.org/2001/XMLSchema" xmlns:p="http://schemas.microsoft.com/office/2006/metadata/properties" xmlns:ns3="35b36d85-6d05-4638-8600-2f113d8e42b8" xmlns:ns4="0cef6b68-aad8-45b2-86b5-9ca3d4186547" targetNamespace="http://schemas.microsoft.com/office/2006/metadata/properties" ma:root="true" ma:fieldsID="b7b0fbc8e2ac3829179249b9f0c7f5d3" ns3:_="" ns4:_="">
    <xsd:import namespace="35b36d85-6d05-4638-8600-2f113d8e42b8"/>
    <xsd:import namespace="0cef6b68-aad8-45b2-86b5-9ca3d41865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TeamsChannelId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IsNotebookLocked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36d85-6d05-4638-8600-2f113d8e4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OCR" ma:index="3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f6b68-aad8-45b2-86b5-9ca3d4186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477F7D-D804-481E-A281-F6206A8098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9B0D83-7263-45F0-9982-7C5A7191F5E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0cef6b68-aad8-45b2-86b5-9ca3d4186547"/>
    <ds:schemaRef ds:uri="35b36d85-6d05-4638-8600-2f113d8e42b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5F1B11F-503C-498B-B7E5-C69F7B818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36d85-6d05-4638-8600-2f113d8e42b8"/>
    <ds:schemaRef ds:uri="0cef6b68-aad8-45b2-86b5-9ca3d4186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5048</TotalTime>
  <Words>545</Words>
  <Application>Microsoft Office PowerPoint</Application>
  <PresentationFormat>Custom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Rounded MT Bold</vt:lpstr>
      <vt:lpstr>Century Gothic</vt:lpstr>
      <vt:lpstr>Class open house presentation</vt:lpstr>
      <vt:lpstr>Title I, Part A Annual Overview of the  Title I program</vt:lpstr>
      <vt:lpstr>Purpose of Meeting</vt:lpstr>
      <vt:lpstr>What is Title I?</vt:lpstr>
      <vt:lpstr>Schoolwide Title I Programs</vt:lpstr>
      <vt:lpstr>Parent and Family Engagement Plan</vt:lpstr>
      <vt:lpstr>Parent and Family Engagement Plan</vt:lpstr>
      <vt:lpstr>School-Parent Compact</vt:lpstr>
      <vt:lpstr>Your Parent Engagement Matters!  </vt:lpstr>
      <vt:lpstr>School and Parent Partnership</vt:lpstr>
      <vt:lpstr>School and Parents  </vt:lpstr>
      <vt:lpstr>Students Experiencing a Time of Transition</vt:lpstr>
      <vt:lpstr>Students Experiencing a Time of Transition</vt:lpstr>
      <vt:lpstr>PowerPoint Presentation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Johnson, Marie Claire F.</dc:creator>
  <cp:lastModifiedBy>Bethany Nelson-Mitidieri</cp:lastModifiedBy>
  <cp:revision>19</cp:revision>
  <cp:lastPrinted>2019-05-16T18:23:55Z</cp:lastPrinted>
  <dcterms:created xsi:type="dcterms:W3CDTF">2019-03-21T20:02:26Z</dcterms:created>
  <dcterms:modified xsi:type="dcterms:W3CDTF">2021-10-13T17:46:50Z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0x010100D6D8E523BB8A5145B36CE9EC62825A7C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